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aleway"/>
      <p:regular r:id="rId27"/>
      <p:bold r:id="rId28"/>
      <p:italic r:id="rId29"/>
      <p:boldItalic r:id="rId30"/>
    </p:embeddedFon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472AB93-544A-4822-94A0-02B17AF2C772}">
  <a:tblStyle styleId="{E472AB93-544A-4822-94A0-02B17AF2C772}"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D383644-2F7E-4AFD-A124-B399DD103FD8}"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Raleway-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6c6a1763d2_2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6c6a1763d2_2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6c6a1763d2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6c6a1763d2_2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6c6a1763d2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6c6a1763d2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6c6a1763d2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6c6a1763d2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6c6a1763d2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6c6a1763d2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6c6a1763d2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6c6a1763d2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6c6a1763d2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6c6a1763d2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6c6a1763d2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6c6a1763d2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6c6a1763d2_2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c6a1763d2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6c6a1763d2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6c6a1763d2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645575" y="1322450"/>
            <a:ext cx="7055700" cy="15288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2400">
                <a:solidFill>
                  <a:srgbClr val="000000"/>
                </a:solidFill>
                <a:latin typeface="Times New Roman"/>
                <a:ea typeface="Times New Roman"/>
                <a:cs typeface="Times New Roman"/>
                <a:sym typeface="Times New Roman"/>
              </a:rPr>
              <a:t>Big mart sales prediction based on </a:t>
            </a:r>
            <a:endParaRPr sz="2400">
              <a:solidFill>
                <a:srgbClr val="000000"/>
              </a:solidFill>
              <a:latin typeface="Times New Roman"/>
              <a:ea typeface="Times New Roman"/>
              <a:cs typeface="Times New Roman"/>
              <a:sym typeface="Times New Roman"/>
            </a:endParaRPr>
          </a:p>
          <a:p>
            <a:pPr indent="0" lvl="0" marL="0" rtl="0" algn="ctr">
              <a:lnSpc>
                <a:spcPct val="115000"/>
              </a:lnSpc>
              <a:spcBef>
                <a:spcPts val="1600"/>
              </a:spcBef>
              <a:spcAft>
                <a:spcPts val="1600"/>
              </a:spcAft>
              <a:buNone/>
            </a:pPr>
            <a:r>
              <a:rPr lang="en-GB" sz="2400">
                <a:solidFill>
                  <a:srgbClr val="000000"/>
                </a:solidFill>
                <a:latin typeface="Times New Roman"/>
                <a:ea typeface="Times New Roman"/>
                <a:cs typeface="Times New Roman"/>
                <a:sym typeface="Times New Roman"/>
              </a:rPr>
              <a:t>generalized linear regression and Lasso regression </a:t>
            </a:r>
            <a:endParaRPr sz="2400"/>
          </a:p>
        </p:txBody>
      </p:sp>
      <p:sp>
        <p:nvSpPr>
          <p:cNvPr id="177" name="Google Shape;177;p18"/>
          <p:cNvSpPr txBox="1"/>
          <p:nvPr>
            <p:ph idx="1" type="subTitle"/>
          </p:nvPr>
        </p:nvSpPr>
        <p:spPr>
          <a:xfrm>
            <a:off x="5956918" y="2851250"/>
            <a:ext cx="1953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t>William Cheng</a:t>
            </a:r>
            <a:endParaRPr b="1" sz="1800"/>
          </a:p>
        </p:txBody>
      </p:sp>
      <p:sp>
        <p:nvSpPr>
          <p:cNvPr id="178" name="Google Shape;178;p18"/>
          <p:cNvSpPr txBox="1"/>
          <p:nvPr/>
        </p:nvSpPr>
        <p:spPr>
          <a:xfrm>
            <a:off x="198775" y="79525"/>
            <a:ext cx="8816100" cy="3378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27"/>
          <p:cNvSpPr txBox="1"/>
          <p:nvPr>
            <p:ph idx="1" type="body"/>
          </p:nvPr>
        </p:nvSpPr>
        <p:spPr>
          <a:xfrm>
            <a:off x="447250" y="908500"/>
            <a:ext cx="7287300" cy="21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U</a:t>
            </a:r>
            <a:r>
              <a:rPr lang="en-GB" sz="1400">
                <a:solidFill>
                  <a:srgbClr val="000000"/>
                </a:solidFill>
                <a:latin typeface="Times New Roman"/>
                <a:ea typeface="Times New Roman"/>
                <a:cs typeface="Times New Roman"/>
                <a:sym typeface="Times New Roman"/>
              </a:rPr>
              <a:t>se histogram and qq diagram to check whether the Item outlet sales are normally distributed.</a:t>
            </a:r>
            <a:endParaRPr sz="14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Use boxplot to detect the potential outliers which outside the 90% percentile of data.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Use </a:t>
            </a:r>
            <a:r>
              <a:rPr lang="en-GB" sz="1400">
                <a:solidFill>
                  <a:srgbClr val="000000"/>
                </a:solidFill>
                <a:latin typeface="Times New Roman"/>
                <a:ea typeface="Times New Roman"/>
                <a:cs typeface="Times New Roman"/>
                <a:sym typeface="Times New Roman"/>
              </a:rPr>
              <a:t>qq plot  to test whether it is an exponential distribution as below.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9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600"/>
              </a:spcAft>
              <a:buNone/>
            </a:pPr>
            <a:r>
              <a:t/>
            </a:r>
            <a:endParaRPr sz="1100"/>
          </a:p>
        </p:txBody>
      </p:sp>
      <p:sp>
        <p:nvSpPr>
          <p:cNvPr id="233" name="Google Shape;233;p27"/>
          <p:cNvSpPr txBox="1"/>
          <p:nvPr/>
        </p:nvSpPr>
        <p:spPr>
          <a:xfrm>
            <a:off x="506650" y="363375"/>
            <a:ext cx="7168500" cy="8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latin typeface="Raleway"/>
                <a:ea typeface="Raleway"/>
                <a:cs typeface="Raleway"/>
                <a:sym typeface="Raleway"/>
              </a:rPr>
              <a:t>Outlier</a:t>
            </a:r>
            <a:endParaRPr b="1" sz="2600">
              <a:latin typeface="Raleway"/>
              <a:ea typeface="Raleway"/>
              <a:cs typeface="Raleway"/>
              <a:sym typeface="Raleway"/>
            </a:endParaRPr>
          </a:p>
        </p:txBody>
      </p:sp>
      <p:pic>
        <p:nvPicPr>
          <p:cNvPr id="234" name="Google Shape;234;p27"/>
          <p:cNvPicPr preferRelativeResize="0"/>
          <p:nvPr/>
        </p:nvPicPr>
        <p:blipFill>
          <a:blip r:embed="rId3">
            <a:alphaModFix/>
          </a:blip>
          <a:stretch>
            <a:fillRect/>
          </a:stretch>
        </p:blipFill>
        <p:spPr>
          <a:xfrm>
            <a:off x="1232079" y="1828197"/>
            <a:ext cx="2514900" cy="1875675"/>
          </a:xfrm>
          <a:prstGeom prst="rect">
            <a:avLst/>
          </a:prstGeom>
          <a:noFill/>
          <a:ln>
            <a:noFill/>
          </a:ln>
        </p:spPr>
      </p:pic>
      <p:pic>
        <p:nvPicPr>
          <p:cNvPr id="235" name="Google Shape;235;p27"/>
          <p:cNvPicPr preferRelativeResize="0"/>
          <p:nvPr/>
        </p:nvPicPr>
        <p:blipFill>
          <a:blip r:embed="rId4">
            <a:alphaModFix/>
          </a:blip>
          <a:stretch>
            <a:fillRect/>
          </a:stretch>
        </p:blipFill>
        <p:spPr>
          <a:xfrm>
            <a:off x="4049300" y="1733925"/>
            <a:ext cx="2631650" cy="1969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28"/>
          <p:cNvSpPr txBox="1"/>
          <p:nvPr>
            <p:ph idx="1" type="body"/>
          </p:nvPr>
        </p:nvSpPr>
        <p:spPr>
          <a:xfrm>
            <a:off x="506650" y="1220900"/>
            <a:ext cx="7287300" cy="22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E</a:t>
            </a:r>
            <a:r>
              <a:rPr lang="en-GB" sz="1400">
                <a:solidFill>
                  <a:srgbClr val="000000"/>
                </a:solidFill>
                <a:latin typeface="Times New Roman"/>
                <a:ea typeface="Times New Roman"/>
                <a:cs typeface="Times New Roman"/>
                <a:sym typeface="Times New Roman"/>
              </a:rPr>
              <a:t>ach outlet have few potential outliers. And OUT027 has much higher potential sales outlier data. Also OUT027 has higher average sales compared to other outlets. From the graph, we can see it’s an approximate exponential distribution.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9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600"/>
              </a:spcAft>
              <a:buNone/>
            </a:pPr>
            <a:r>
              <a:t/>
            </a:r>
            <a:endParaRPr sz="1100"/>
          </a:p>
        </p:txBody>
      </p:sp>
      <p:sp>
        <p:nvSpPr>
          <p:cNvPr id="241" name="Google Shape;241;p28"/>
          <p:cNvSpPr txBox="1"/>
          <p:nvPr/>
        </p:nvSpPr>
        <p:spPr>
          <a:xfrm>
            <a:off x="566050" y="523250"/>
            <a:ext cx="7168500" cy="8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latin typeface="Raleway"/>
                <a:ea typeface="Raleway"/>
                <a:cs typeface="Raleway"/>
                <a:sym typeface="Raleway"/>
              </a:rPr>
              <a:t>Outlier</a:t>
            </a:r>
            <a:endParaRPr b="1" sz="2600">
              <a:latin typeface="Raleway"/>
              <a:ea typeface="Raleway"/>
              <a:cs typeface="Raleway"/>
              <a:sym typeface="Raleway"/>
            </a:endParaRPr>
          </a:p>
        </p:txBody>
      </p:sp>
      <p:pic>
        <p:nvPicPr>
          <p:cNvPr id="242" name="Google Shape;242;p28"/>
          <p:cNvPicPr preferRelativeResize="0"/>
          <p:nvPr/>
        </p:nvPicPr>
        <p:blipFill rotWithShape="1">
          <a:blip r:embed="rId3">
            <a:alphaModFix/>
          </a:blip>
          <a:srcRect b="-1533" l="0" r="-1533" t="0"/>
          <a:stretch/>
        </p:blipFill>
        <p:spPr>
          <a:xfrm>
            <a:off x="716600" y="2306200"/>
            <a:ext cx="2861475" cy="2038575"/>
          </a:xfrm>
          <a:prstGeom prst="rect">
            <a:avLst/>
          </a:prstGeom>
          <a:noFill/>
          <a:ln>
            <a:noFill/>
          </a:ln>
        </p:spPr>
      </p:pic>
      <p:pic>
        <p:nvPicPr>
          <p:cNvPr id="243" name="Google Shape;243;p28"/>
          <p:cNvPicPr preferRelativeResize="0"/>
          <p:nvPr/>
        </p:nvPicPr>
        <p:blipFill>
          <a:blip r:embed="rId4">
            <a:alphaModFix/>
          </a:blip>
          <a:stretch>
            <a:fillRect/>
          </a:stretch>
        </p:blipFill>
        <p:spPr>
          <a:xfrm>
            <a:off x="4217400" y="2306200"/>
            <a:ext cx="2933600" cy="1844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29"/>
          <p:cNvSpPr txBox="1"/>
          <p:nvPr/>
        </p:nvSpPr>
        <p:spPr>
          <a:xfrm>
            <a:off x="566050" y="453350"/>
            <a:ext cx="7168500" cy="8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latin typeface="Raleway"/>
                <a:ea typeface="Raleway"/>
                <a:cs typeface="Raleway"/>
                <a:sym typeface="Raleway"/>
              </a:rPr>
              <a:t>Outlier</a:t>
            </a:r>
            <a:endParaRPr b="1" sz="2600">
              <a:latin typeface="Raleway"/>
              <a:ea typeface="Raleway"/>
              <a:cs typeface="Raleway"/>
              <a:sym typeface="Raleway"/>
            </a:endParaRPr>
          </a:p>
        </p:txBody>
      </p:sp>
      <p:graphicFrame>
        <p:nvGraphicFramePr>
          <p:cNvPr id="249" name="Google Shape;249;p29"/>
          <p:cNvGraphicFramePr/>
          <p:nvPr/>
        </p:nvGraphicFramePr>
        <p:xfrm>
          <a:off x="775700" y="1900725"/>
          <a:ext cx="3000000" cy="3000000"/>
        </p:xfrm>
        <a:graphic>
          <a:graphicData uri="http://schemas.openxmlformats.org/drawingml/2006/table">
            <a:tbl>
              <a:tblPr>
                <a:noFill/>
                <a:tableStyleId>{E472AB93-544A-4822-94A0-02B17AF2C772}</a:tableStyleId>
              </a:tblPr>
              <a:tblGrid>
                <a:gridCol w="5943600"/>
              </a:tblGrid>
              <a:tr h="12700">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getOutliers(af_train_data$Item_Outlet_Sales, distribution = 'exponential')</a:t>
                      </a:r>
                      <a:endParaRPr>
                        <a:latin typeface="Times New Roman"/>
                        <a:ea typeface="Times New Roman"/>
                        <a:cs typeface="Times New Roman"/>
                        <a:sym typeface="Times New Roman"/>
                      </a:endParaRPr>
                    </a:p>
                  </a:txBody>
                  <a:tcPr marT="63500" marB="63500" marR="63500" marL="63500"/>
                </a:tc>
              </a:tr>
            </a:tbl>
          </a:graphicData>
        </a:graphic>
      </p:graphicFrame>
      <p:graphicFrame>
        <p:nvGraphicFramePr>
          <p:cNvPr id="250" name="Google Shape;250;p29"/>
          <p:cNvGraphicFramePr/>
          <p:nvPr/>
        </p:nvGraphicFramePr>
        <p:xfrm>
          <a:off x="775700" y="2887875"/>
          <a:ext cx="3000000" cy="3000000"/>
        </p:xfrm>
        <a:graphic>
          <a:graphicData uri="http://schemas.openxmlformats.org/drawingml/2006/table">
            <a:tbl>
              <a:tblPr>
                <a:noFill/>
                <a:tableStyleId>{E472AB93-544A-4822-94A0-02B17AF2C772}</a:tableStyleId>
              </a:tblPr>
              <a:tblGrid>
                <a:gridCol w="1352200"/>
              </a:tblGrid>
              <a:tr h="12700">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getOutliers:</a:t>
                      </a:r>
                      <a:endParaRPr>
                        <a:latin typeface="Times New Roman"/>
                        <a:ea typeface="Times New Roman"/>
                        <a:cs typeface="Times New Roman"/>
                        <a:sym typeface="Times New Roman"/>
                      </a:endParaRPr>
                    </a:p>
                    <a:p>
                      <a:pPr indent="0" lvl="0" marL="0" rtl="0" algn="l">
                        <a:spcBef>
                          <a:spcPts val="0"/>
                        </a:spcBef>
                        <a:spcAft>
                          <a:spcPts val="0"/>
                        </a:spcAft>
                        <a:buNone/>
                      </a:pPr>
                      <a:r>
                        <a:rPr lang="en-GB">
                          <a:latin typeface="Times New Roman"/>
                          <a:ea typeface="Times New Roman"/>
                          <a:cs typeface="Times New Roman"/>
                          <a:sym typeface="Times New Roman"/>
                        </a:rPr>
                        <a:t> Left Right </a:t>
                      </a:r>
                      <a:endParaRPr>
                        <a:latin typeface="Times New Roman"/>
                        <a:ea typeface="Times New Roman"/>
                        <a:cs typeface="Times New Roman"/>
                        <a:sym typeface="Times New Roman"/>
                      </a:endParaRPr>
                    </a:p>
                    <a:p>
                      <a:pPr indent="0" lvl="0" marL="0" rtl="0" algn="l">
                        <a:spcBef>
                          <a:spcPts val="0"/>
                        </a:spcBef>
                        <a:spcAft>
                          <a:spcPts val="0"/>
                        </a:spcAft>
                        <a:buNone/>
                      </a:pPr>
                      <a:r>
                        <a:rPr lang="en-GB">
                          <a:latin typeface="Times New Roman"/>
                          <a:ea typeface="Times New Roman"/>
                          <a:cs typeface="Times New Roman"/>
                          <a:sym typeface="Times New Roman"/>
                        </a:rPr>
                        <a:t>    0     0 </a:t>
                      </a:r>
                      <a:endParaRPr>
                        <a:latin typeface="Times New Roman"/>
                        <a:ea typeface="Times New Roman"/>
                        <a:cs typeface="Times New Roman"/>
                        <a:sym typeface="Times New Roman"/>
                      </a:endParaRPr>
                    </a:p>
                  </a:txBody>
                  <a:tcPr marT="63500" marB="63500" marR="63500" marL="63500"/>
                </a:tc>
              </a:tr>
            </a:tbl>
          </a:graphicData>
        </a:graphic>
      </p:graphicFrame>
      <p:sp>
        <p:nvSpPr>
          <p:cNvPr id="251" name="Google Shape;251;p29"/>
          <p:cNvSpPr txBox="1"/>
          <p:nvPr/>
        </p:nvSpPr>
        <p:spPr>
          <a:xfrm>
            <a:off x="703925" y="982725"/>
            <a:ext cx="7568400" cy="918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a:latin typeface="Times New Roman"/>
                <a:ea typeface="Times New Roman"/>
                <a:cs typeface="Times New Roman"/>
                <a:sym typeface="Times New Roman"/>
              </a:rPr>
              <a:t>I used "getOutlier" in R to test the outliers which give use the results saying there is no outlier. So we don’t need to remove any outliers here according to getOutliers tool.</a:t>
            </a:r>
            <a:endParaRPr sz="900">
              <a:latin typeface="Times New Roman"/>
              <a:ea typeface="Times New Roman"/>
              <a:cs typeface="Times New Roman"/>
              <a:sym typeface="Times New Roman"/>
            </a:endParaRPr>
          </a:p>
        </p:txBody>
      </p:sp>
      <p:sp>
        <p:nvSpPr>
          <p:cNvPr id="252" name="Google Shape;252;p29"/>
          <p:cNvSpPr txBox="1"/>
          <p:nvPr/>
        </p:nvSpPr>
        <p:spPr>
          <a:xfrm>
            <a:off x="635950" y="2360775"/>
            <a:ext cx="6366600" cy="52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latin typeface="Times New Roman"/>
                <a:ea typeface="Times New Roman"/>
                <a:cs typeface="Times New Roman"/>
                <a:sym typeface="Times New Roman"/>
              </a:rPr>
              <a:t>Below are the results from the getOutlier function performed above.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30"/>
          <p:cNvSpPr txBox="1"/>
          <p:nvPr>
            <p:ph type="title"/>
          </p:nvPr>
        </p:nvSpPr>
        <p:spPr>
          <a:xfrm>
            <a:off x="575675" y="2028425"/>
            <a:ext cx="6214500" cy="990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Variable Selection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31"/>
          <p:cNvSpPr txBox="1"/>
          <p:nvPr>
            <p:ph type="title"/>
          </p:nvPr>
        </p:nvSpPr>
        <p:spPr>
          <a:xfrm>
            <a:off x="721225" y="123480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Variable Selection </a:t>
            </a:r>
            <a:endParaRPr/>
          </a:p>
        </p:txBody>
      </p:sp>
      <p:sp>
        <p:nvSpPr>
          <p:cNvPr id="263" name="Google Shape;263;p31"/>
          <p:cNvSpPr txBox="1"/>
          <p:nvPr>
            <p:ph idx="1" type="body"/>
          </p:nvPr>
        </p:nvSpPr>
        <p:spPr>
          <a:xfrm>
            <a:off x="483625" y="1805100"/>
            <a:ext cx="6672600" cy="29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First, I check the correlation between variables</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According to the correlation matrix, there are no correlation between variables.</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9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I use “stepwise” variable selection for linear model. </a:t>
            </a:r>
            <a:endParaRPr sz="14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I  find out that variable - Item MRP, Location Type Tier, Outlet Size, Outlet Type and years of operation are significant.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Besides I add combined item type in the model to distinguish the product type.</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1600"/>
              </a:spcAft>
              <a:buNone/>
            </a:pPr>
            <a:r>
              <a:t/>
            </a:r>
            <a:endParaRPr sz="1100"/>
          </a:p>
        </p:txBody>
      </p:sp>
      <p:pic>
        <p:nvPicPr>
          <p:cNvPr id="264" name="Google Shape;264;p31"/>
          <p:cNvPicPr preferRelativeResize="0"/>
          <p:nvPr/>
        </p:nvPicPr>
        <p:blipFill>
          <a:blip r:embed="rId3">
            <a:alphaModFix/>
          </a:blip>
          <a:stretch>
            <a:fillRect/>
          </a:stretch>
        </p:blipFill>
        <p:spPr>
          <a:xfrm>
            <a:off x="5283275" y="97850"/>
            <a:ext cx="3564100" cy="2012675"/>
          </a:xfrm>
          <a:prstGeom prst="rect">
            <a:avLst/>
          </a:prstGeom>
          <a:noFill/>
          <a:ln>
            <a:noFill/>
          </a:ln>
        </p:spPr>
      </p:pic>
      <p:graphicFrame>
        <p:nvGraphicFramePr>
          <p:cNvPr id="265" name="Google Shape;265;p31"/>
          <p:cNvGraphicFramePr/>
          <p:nvPr/>
        </p:nvGraphicFramePr>
        <p:xfrm>
          <a:off x="553500" y="2965450"/>
          <a:ext cx="3000000" cy="3000000"/>
        </p:xfrm>
        <a:graphic>
          <a:graphicData uri="http://schemas.openxmlformats.org/drawingml/2006/table">
            <a:tbl>
              <a:tblPr>
                <a:noFill/>
                <a:tableStyleId>{8D383644-2F7E-4AFD-A124-B399DD103FD8}</a:tableStyleId>
              </a:tblPr>
              <a:tblGrid>
                <a:gridCol w="5862275"/>
              </a:tblGrid>
              <a:tr h="381000">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v_selection &lt;- stepAIC(model1, direction = "both", trace = FALSE)</a:t>
                      </a:r>
                      <a:endParaRPr/>
                    </a:p>
                  </a:txBody>
                  <a:tcPr marT="91425" marB="91425" marR="91425" marL="91425"/>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2"/>
          <p:cNvSpPr txBox="1"/>
          <p:nvPr>
            <p:ph type="title"/>
          </p:nvPr>
        </p:nvSpPr>
        <p:spPr>
          <a:xfrm>
            <a:off x="575675" y="202842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Modeling</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33"/>
          <p:cNvSpPr txBox="1"/>
          <p:nvPr>
            <p:ph type="title"/>
          </p:nvPr>
        </p:nvSpPr>
        <p:spPr>
          <a:xfrm>
            <a:off x="774450" y="1086675"/>
            <a:ext cx="7595100" cy="735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GB">
                <a:solidFill>
                  <a:srgbClr val="000000"/>
                </a:solidFill>
              </a:rPr>
              <a:t>Generalized Linear Regression vs LASSO</a:t>
            </a:r>
            <a:endParaRPr>
              <a:solidFill>
                <a:srgbClr val="000000"/>
              </a:solidFill>
            </a:endParaRPr>
          </a:p>
          <a:p>
            <a:pPr indent="0" lvl="0" marL="0" rtl="0" algn="l">
              <a:spcBef>
                <a:spcPts val="600"/>
              </a:spcBef>
              <a:spcAft>
                <a:spcPts val="0"/>
              </a:spcAft>
              <a:buNone/>
            </a:pPr>
            <a:r>
              <a:t/>
            </a:r>
            <a:endParaRPr/>
          </a:p>
        </p:txBody>
      </p:sp>
      <p:sp>
        <p:nvSpPr>
          <p:cNvPr id="276" name="Google Shape;276;p33"/>
          <p:cNvSpPr txBox="1"/>
          <p:nvPr>
            <p:ph idx="1" type="body"/>
          </p:nvPr>
        </p:nvSpPr>
        <p:spPr>
          <a:xfrm>
            <a:off x="774450" y="1752700"/>
            <a:ext cx="4604100" cy="29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With the selection of the variables with high significance, I built a generalized linear regression model</a:t>
            </a:r>
            <a:r>
              <a:rPr baseline="30000" lang="en-GB" sz="1400">
                <a:solidFill>
                  <a:srgbClr val="000000"/>
                </a:solidFill>
                <a:latin typeface="Times New Roman"/>
                <a:ea typeface="Times New Roman"/>
                <a:cs typeface="Times New Roman"/>
                <a:sym typeface="Times New Roman"/>
              </a:rPr>
              <a:t>  </a:t>
            </a:r>
            <a:r>
              <a:rPr lang="en-GB" sz="1400">
                <a:solidFill>
                  <a:srgbClr val="000000"/>
                </a:solidFill>
                <a:latin typeface="Times New Roman"/>
                <a:ea typeface="Times New Roman"/>
                <a:cs typeface="Times New Roman"/>
                <a:sym typeface="Times New Roman"/>
              </a:rPr>
              <a:t>and Lasso regression in the training dataset with 3 fold cross -validation.</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The functions used in R is "glm" for generalized linear regression, "glmnet" for Lasso regression.</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1600"/>
              </a:spcAft>
              <a:buNone/>
            </a:pPr>
            <a:r>
              <a:t/>
            </a:r>
            <a:endParaRPr sz="1100"/>
          </a:p>
        </p:txBody>
      </p:sp>
      <p:graphicFrame>
        <p:nvGraphicFramePr>
          <p:cNvPr id="277" name="Google Shape;277;p33"/>
          <p:cNvGraphicFramePr/>
          <p:nvPr/>
        </p:nvGraphicFramePr>
        <p:xfrm>
          <a:off x="5494325" y="1747075"/>
          <a:ext cx="3000000" cy="3000000"/>
        </p:xfrm>
        <a:graphic>
          <a:graphicData uri="http://schemas.openxmlformats.org/drawingml/2006/table">
            <a:tbl>
              <a:tblPr>
                <a:noFill/>
                <a:tableStyleId>{8D383644-2F7E-4AFD-A124-B399DD103FD8}</a:tableStyleId>
              </a:tblPr>
              <a:tblGrid>
                <a:gridCol w="3325450"/>
              </a:tblGrid>
              <a:tr h="2603275">
                <a:tc>
                  <a:txBody>
                    <a:bodyPr/>
                    <a:lstStyle/>
                    <a:p>
                      <a:pPr indent="0" lvl="0" marL="0" rtl="0" algn="l">
                        <a:spcBef>
                          <a:spcPts val="0"/>
                        </a:spcBef>
                        <a:spcAft>
                          <a:spcPts val="0"/>
                        </a:spcAft>
                        <a:buNone/>
                      </a:pPr>
                      <a:r>
                        <a:rPr lang="en-GB" sz="1100">
                          <a:latin typeface="Times New Roman"/>
                          <a:ea typeface="Times New Roman"/>
                          <a:cs typeface="Times New Roman"/>
                          <a:sym typeface="Times New Roman"/>
                        </a:rPr>
                        <a:t>control &lt;- trainControl(method = "repeatedcv", number = 10, repeats = 3, savePredictions = TRUE, classProbs = TRUE)</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mList &lt;- c('glm','glmnet')</a:t>
                      </a:r>
                      <a:endParaRPr sz="1100">
                        <a:latin typeface="Times New Roman"/>
                        <a:ea typeface="Times New Roman"/>
                        <a:cs typeface="Times New Roman"/>
                        <a:sym typeface="Times New Roman"/>
                      </a:endParaRPr>
                    </a:p>
                    <a:p>
                      <a:pPr indent="0" lvl="0" marL="0" rtl="0" algn="l">
                        <a:spcBef>
                          <a:spcPts val="0"/>
                        </a:spcBef>
                        <a:spcAft>
                          <a:spcPts val="0"/>
                        </a:spcAft>
                        <a:buNone/>
                      </a:pPr>
                      <a:r>
                        <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fit_models &lt;- caretList(Item_Outlet_Sales~</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Combined_Item_Type</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+Item_MRP</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+Outlet_Identifier</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+Outlet_Location_Type</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+Outlet_Size</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+Outlet_Type</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+Years_of_Operation,</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data = af_train_data,</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trControl = control, </a:t>
                      </a:r>
                      <a:endParaRPr sz="1100">
                        <a:latin typeface="Times New Roman"/>
                        <a:ea typeface="Times New Roman"/>
                        <a:cs typeface="Times New Roman"/>
                        <a:sym typeface="Times New Roman"/>
                      </a:endParaRPr>
                    </a:p>
                    <a:p>
                      <a:pPr indent="0" lvl="0" marL="0" rtl="0" algn="l">
                        <a:spcBef>
                          <a:spcPts val="0"/>
                        </a:spcBef>
                        <a:spcAft>
                          <a:spcPts val="0"/>
                        </a:spcAft>
                        <a:buNone/>
                      </a:pPr>
                      <a:r>
                        <a:rPr lang="en-GB" sz="1100">
                          <a:latin typeface="Times New Roman"/>
                          <a:ea typeface="Times New Roman"/>
                          <a:cs typeface="Times New Roman"/>
                          <a:sym typeface="Times New Roman"/>
                        </a:rPr>
                        <a:t>                        methodList = mList)</a:t>
                      </a:r>
                      <a:endParaRPr sz="1100">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34"/>
          <p:cNvSpPr txBox="1"/>
          <p:nvPr>
            <p:ph type="title"/>
          </p:nvPr>
        </p:nvSpPr>
        <p:spPr>
          <a:xfrm>
            <a:off x="774450" y="1142600"/>
            <a:ext cx="7595100" cy="73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Prediction results for training dataset</a:t>
            </a:r>
            <a:endParaRPr/>
          </a:p>
        </p:txBody>
      </p:sp>
      <p:sp>
        <p:nvSpPr>
          <p:cNvPr id="283" name="Google Shape;283;p34"/>
          <p:cNvSpPr txBox="1"/>
          <p:nvPr>
            <p:ph idx="1" type="body"/>
          </p:nvPr>
        </p:nvSpPr>
        <p:spPr>
          <a:xfrm>
            <a:off x="774450" y="1752700"/>
            <a:ext cx="4604100" cy="29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The RMSE(</a:t>
            </a:r>
            <a:r>
              <a:rPr lang="en-GB" sz="1400">
                <a:solidFill>
                  <a:srgbClr val="222222"/>
                </a:solidFill>
                <a:highlight>
                  <a:srgbClr val="FFFFFF"/>
                </a:highlight>
                <a:latin typeface="Times New Roman"/>
                <a:ea typeface="Times New Roman"/>
                <a:cs typeface="Times New Roman"/>
                <a:sym typeface="Times New Roman"/>
              </a:rPr>
              <a:t>Root Mean Square Error)</a:t>
            </a:r>
            <a:r>
              <a:rPr lang="en-GB" sz="1400">
                <a:solidFill>
                  <a:srgbClr val="000000"/>
                </a:solidFill>
                <a:latin typeface="Times New Roman"/>
                <a:ea typeface="Times New Roman"/>
                <a:cs typeface="Times New Roman"/>
                <a:sym typeface="Times New Roman"/>
              </a:rPr>
              <a:t> for generalized linear regression model is 1128.372.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And for the glmnet model we have the optimal value for the lowest RMSE is alpha = 1 and lambda = 1.937, and I have the RMSE of Lasso model equal to 1128.335 which is slightly lower than generalized linear regression model. So the Lasso regression </a:t>
            </a:r>
            <a:r>
              <a:rPr lang="en-GB" sz="1400">
                <a:solidFill>
                  <a:srgbClr val="000000"/>
                </a:solidFill>
                <a:latin typeface="Times New Roman"/>
                <a:ea typeface="Times New Roman"/>
                <a:cs typeface="Times New Roman"/>
                <a:sym typeface="Times New Roman"/>
              </a:rPr>
              <a:t>performed</a:t>
            </a:r>
            <a:r>
              <a:rPr lang="en-GB" sz="1400">
                <a:solidFill>
                  <a:srgbClr val="000000"/>
                </a:solidFill>
                <a:latin typeface="Times New Roman"/>
                <a:ea typeface="Times New Roman"/>
                <a:cs typeface="Times New Roman"/>
                <a:sym typeface="Times New Roman"/>
              </a:rPr>
              <a:t> better in the training set</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1600"/>
              </a:spcAft>
              <a:buNone/>
            </a:pPr>
            <a:r>
              <a:t/>
            </a:r>
            <a:endParaRPr sz="1100"/>
          </a:p>
        </p:txBody>
      </p:sp>
      <p:graphicFrame>
        <p:nvGraphicFramePr>
          <p:cNvPr id="284" name="Google Shape;284;p34"/>
          <p:cNvGraphicFramePr/>
          <p:nvPr/>
        </p:nvGraphicFramePr>
        <p:xfrm>
          <a:off x="5494325" y="1651825"/>
          <a:ext cx="3000000" cy="3000000"/>
        </p:xfrm>
        <a:graphic>
          <a:graphicData uri="http://schemas.openxmlformats.org/drawingml/2006/table">
            <a:tbl>
              <a:tblPr>
                <a:noFill/>
                <a:tableStyleId>{8D383644-2F7E-4AFD-A124-B399DD103FD8}</a:tableStyleId>
              </a:tblPr>
              <a:tblGrid>
                <a:gridCol w="3325450"/>
              </a:tblGrid>
              <a:tr h="2603275">
                <a:tc>
                  <a:txBody>
                    <a:bodyPr/>
                    <a:lstStyle/>
                    <a:p>
                      <a:pPr indent="0" lvl="0" marL="0" rtl="0" algn="l">
                        <a:spcBef>
                          <a:spcPts val="0"/>
                        </a:spcBef>
                        <a:spcAft>
                          <a:spcPts val="0"/>
                        </a:spcAft>
                        <a:buNone/>
                      </a:pPr>
                      <a:r>
                        <a:rPr lang="en-GB" sz="900">
                          <a:latin typeface="Times New Roman"/>
                          <a:ea typeface="Times New Roman"/>
                          <a:cs typeface="Times New Roman"/>
                          <a:sym typeface="Times New Roman"/>
                        </a:rPr>
                        <a:t>$glm</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Generalized Linear Model </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RMSE      Rsquared  MAE     </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1128.372  0.563201  837.2549</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$glmnet</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alpha  lambda      RMSE      Rsquared   MAE     </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0.10     1.937018  1128.384  0.5631983  836.9739</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0.10    19.370175  1128.694  0.5630865  836.5560</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0.10   193.701751  1152.765  0.5537720  852.0912</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0.55     1.937018  1128.352  0.5632209  836.9141</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0.55    19.370175  1129.686  0.5626180  836.2742</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0.55   193.701751  1209.027  0.5178554  895.9940</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1.00     1.937018  1128.335  0.5632334  836.8594</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1.00    19.370175  1131.297  0.5617536  836.6575</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  1.00   193.701751  1252.429  0.4958680  927.8833</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RMSE was used to select the optimal model using the smallest value.</a:t>
                      </a:r>
                      <a:endParaRPr sz="900">
                        <a:latin typeface="Times New Roman"/>
                        <a:ea typeface="Times New Roman"/>
                        <a:cs typeface="Times New Roman"/>
                        <a:sym typeface="Times New Roman"/>
                      </a:endParaRPr>
                    </a:p>
                    <a:p>
                      <a:pPr indent="0" lvl="0" marL="0" rtl="0" algn="l">
                        <a:spcBef>
                          <a:spcPts val="0"/>
                        </a:spcBef>
                        <a:spcAft>
                          <a:spcPts val="0"/>
                        </a:spcAft>
                        <a:buNone/>
                      </a:pPr>
                      <a:r>
                        <a:rPr lang="en-GB" sz="900">
                          <a:latin typeface="Times New Roman"/>
                          <a:ea typeface="Times New Roman"/>
                          <a:cs typeface="Times New Roman"/>
                          <a:sym typeface="Times New Roman"/>
                        </a:rPr>
                        <a:t>The final values used for the model were alpha = 1 and lambda = 1.937018.</a:t>
                      </a:r>
                      <a:endParaRPr sz="1100">
                        <a:latin typeface="Times New Roman"/>
                        <a:ea typeface="Times New Roman"/>
                        <a:cs typeface="Times New Roman"/>
                        <a:sym typeface="Times New Roman"/>
                      </a:endParaRPr>
                    </a:p>
                  </a:txBody>
                  <a:tcPr marT="91425" marB="91425" marR="91425" marL="91425"/>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35"/>
          <p:cNvSpPr txBox="1"/>
          <p:nvPr>
            <p:ph type="title"/>
          </p:nvPr>
        </p:nvSpPr>
        <p:spPr>
          <a:xfrm>
            <a:off x="575675" y="202842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Prediction</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36"/>
          <p:cNvSpPr txBox="1"/>
          <p:nvPr>
            <p:ph type="title"/>
          </p:nvPr>
        </p:nvSpPr>
        <p:spPr>
          <a:xfrm>
            <a:off x="774450" y="1086675"/>
            <a:ext cx="7595100" cy="735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GB">
                <a:solidFill>
                  <a:srgbClr val="000000"/>
                </a:solidFill>
              </a:rPr>
              <a:t>Predictions in testing dataset</a:t>
            </a:r>
            <a:endParaRPr>
              <a:solidFill>
                <a:srgbClr val="000000"/>
              </a:solidFill>
            </a:endParaRPr>
          </a:p>
          <a:p>
            <a:pPr indent="0" lvl="0" marL="0" rtl="0" algn="l">
              <a:spcBef>
                <a:spcPts val="600"/>
              </a:spcBef>
              <a:spcAft>
                <a:spcPts val="0"/>
              </a:spcAft>
              <a:buNone/>
            </a:pPr>
            <a:r>
              <a:t/>
            </a:r>
            <a:endParaRPr/>
          </a:p>
        </p:txBody>
      </p:sp>
      <p:sp>
        <p:nvSpPr>
          <p:cNvPr id="295" name="Google Shape;295;p36"/>
          <p:cNvSpPr txBox="1"/>
          <p:nvPr>
            <p:ph idx="1" type="body"/>
          </p:nvPr>
        </p:nvSpPr>
        <p:spPr>
          <a:xfrm>
            <a:off x="774450" y="1752700"/>
            <a:ext cx="4604100" cy="29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Based on the generalized linear regression and Lasso regression built above, I used "predict" function to predict the sales on testing data.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I have the RMSE for glm is </a:t>
            </a:r>
            <a:r>
              <a:rPr lang="en-GB" sz="1400">
                <a:solidFill>
                  <a:srgbClr val="333333"/>
                </a:solidFill>
                <a:latin typeface="Times New Roman"/>
                <a:ea typeface="Times New Roman"/>
                <a:cs typeface="Times New Roman"/>
                <a:sym typeface="Times New Roman"/>
              </a:rPr>
              <a:t>1202.0354, and for the glmnet model, I have RMSE equal to 1202.3587. The fitness of two models are very close. However, Lasso model helps to reduce the model complexity and minimize the error for the quantitative response variables. Also it avoids the overfitting issue. So I would still suggest Lasso as the better prediction model.</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1600"/>
              </a:spcAft>
              <a:buNone/>
            </a:pPr>
            <a:r>
              <a:t/>
            </a:r>
            <a:endParaRPr sz="1100"/>
          </a:p>
        </p:txBody>
      </p:sp>
      <p:graphicFrame>
        <p:nvGraphicFramePr>
          <p:cNvPr id="296" name="Google Shape;296;p36"/>
          <p:cNvGraphicFramePr/>
          <p:nvPr/>
        </p:nvGraphicFramePr>
        <p:xfrm>
          <a:off x="5518325" y="1801950"/>
          <a:ext cx="3000000" cy="3000000"/>
        </p:xfrm>
        <a:graphic>
          <a:graphicData uri="http://schemas.openxmlformats.org/drawingml/2006/table">
            <a:tbl>
              <a:tblPr>
                <a:noFill/>
                <a:tableStyleId>{8D383644-2F7E-4AFD-A124-B399DD103FD8}</a:tableStyleId>
              </a:tblPr>
              <a:tblGrid>
                <a:gridCol w="3325450"/>
              </a:tblGrid>
              <a:tr h="2816300">
                <a:tc>
                  <a:txBody>
                    <a:bodyPr/>
                    <a:lstStyle/>
                    <a:p>
                      <a:pPr indent="0" lvl="0" marL="0" rtl="0" algn="l">
                        <a:spcBef>
                          <a:spcPts val="0"/>
                        </a:spcBef>
                        <a:spcAft>
                          <a:spcPts val="0"/>
                        </a:spcAft>
                        <a:buNone/>
                      </a:pPr>
                      <a:r>
                        <a:rPr lang="en-GB" sz="1000">
                          <a:latin typeface="Times New Roman"/>
                          <a:ea typeface="Times New Roman"/>
                          <a:cs typeface="Times New Roman"/>
                          <a:sym typeface="Times New Roman"/>
                        </a:rPr>
                        <a:t>glmnet_model &lt;- caretStack(fit_models, methodList = "glmnet", trControl = trainControl(method = "repeatedcv", number = 10, repeats = 3, savePredictions = TRUE))</a:t>
                      </a:r>
                      <a:endParaRPr sz="1000">
                        <a:latin typeface="Times New Roman"/>
                        <a:ea typeface="Times New Roman"/>
                        <a:cs typeface="Times New Roman"/>
                        <a:sym typeface="Times New Roman"/>
                      </a:endParaRPr>
                    </a:p>
                    <a:p>
                      <a:pPr indent="0" lvl="0" marL="0" rtl="0" algn="l">
                        <a:spcBef>
                          <a:spcPts val="0"/>
                        </a:spcBef>
                        <a:spcAft>
                          <a:spcPts val="0"/>
                        </a:spcAft>
                        <a:buNone/>
                      </a:pPr>
                      <a:r>
                        <a:rPr lang="en-GB" sz="1000">
                          <a:latin typeface="Times New Roman"/>
                          <a:ea typeface="Times New Roman"/>
                          <a:cs typeface="Times New Roman"/>
                          <a:sym typeface="Times New Roman"/>
                        </a:rPr>
                        <a:t>glmnet_model</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rPr lang="en-GB" sz="1000">
                          <a:latin typeface="Times New Roman"/>
                          <a:ea typeface="Times New Roman"/>
                          <a:cs typeface="Times New Roman"/>
                          <a:sym typeface="Times New Roman"/>
                        </a:rPr>
                        <a:t>predict_on_test &lt;- predict(glmnet_model, newdata = af_test_data )</a:t>
                      </a:r>
                      <a:endParaRPr sz="1000">
                        <a:latin typeface="Times New Roman"/>
                        <a:ea typeface="Times New Roman"/>
                        <a:cs typeface="Times New Roman"/>
                        <a:sym typeface="Times New Roman"/>
                      </a:endParaRPr>
                    </a:p>
                    <a:p>
                      <a:pPr indent="0" lvl="0" marL="0" rtl="0" algn="l">
                        <a:spcBef>
                          <a:spcPts val="0"/>
                        </a:spcBef>
                        <a:spcAft>
                          <a:spcPts val="0"/>
                        </a:spcAft>
                        <a:buNone/>
                      </a:pPr>
                      <a:r>
                        <a:rPr lang="en-GB" sz="1000">
                          <a:latin typeface="Times New Roman"/>
                          <a:ea typeface="Times New Roman"/>
                          <a:cs typeface="Times New Roman"/>
                          <a:sym typeface="Times New Roman"/>
                        </a:rPr>
                        <a:t>Predict_on_test</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rPr lang="en-GB" sz="1000">
                          <a:latin typeface="Times New Roman"/>
                          <a:ea typeface="Times New Roman"/>
                          <a:cs typeface="Times New Roman"/>
                          <a:sym typeface="Times New Roman"/>
                        </a:rPr>
                        <a:t>glm_model &lt;- caretStack(fit_models, method = "glm", trControl = trainControl(method = "repeatedcv", number = 10, repeats = 3, savePredictions = TRUE))</a:t>
                      </a:r>
                      <a:endParaRPr sz="1000">
                        <a:latin typeface="Times New Roman"/>
                        <a:ea typeface="Times New Roman"/>
                        <a:cs typeface="Times New Roman"/>
                        <a:sym typeface="Times New Roman"/>
                      </a:endParaRPr>
                    </a:p>
                    <a:p>
                      <a:pPr indent="0" lvl="0" marL="0" rtl="0" algn="l">
                        <a:spcBef>
                          <a:spcPts val="0"/>
                        </a:spcBef>
                        <a:spcAft>
                          <a:spcPts val="0"/>
                        </a:spcAft>
                        <a:buNone/>
                      </a:pPr>
                      <a:r>
                        <a:rPr lang="en-GB" sz="1000">
                          <a:latin typeface="Times New Roman"/>
                          <a:ea typeface="Times New Roman"/>
                          <a:cs typeface="Times New Roman"/>
                          <a:sym typeface="Times New Roman"/>
                        </a:rPr>
                        <a:t>glm_model</a:t>
                      </a:r>
                      <a:endParaRPr sz="1000">
                        <a:latin typeface="Times New Roman"/>
                        <a:ea typeface="Times New Roman"/>
                        <a:cs typeface="Times New Roman"/>
                        <a:sym typeface="Times New Roman"/>
                      </a:endParaRPr>
                    </a:p>
                    <a:p>
                      <a:pPr indent="0" lvl="0" marL="0" rtl="0" algn="l">
                        <a:spcBef>
                          <a:spcPts val="0"/>
                        </a:spcBef>
                        <a:spcAft>
                          <a:spcPts val="0"/>
                        </a:spcAft>
                        <a:buNone/>
                      </a:pPr>
                      <a:r>
                        <a:t/>
                      </a:r>
                      <a:endParaRPr sz="1000">
                        <a:latin typeface="Times New Roman"/>
                        <a:ea typeface="Times New Roman"/>
                        <a:cs typeface="Times New Roman"/>
                        <a:sym typeface="Times New Roman"/>
                      </a:endParaRPr>
                    </a:p>
                    <a:p>
                      <a:pPr indent="0" lvl="0" marL="0" rtl="0" algn="l">
                        <a:spcBef>
                          <a:spcPts val="0"/>
                        </a:spcBef>
                        <a:spcAft>
                          <a:spcPts val="0"/>
                        </a:spcAft>
                        <a:buNone/>
                      </a:pPr>
                      <a:r>
                        <a:rPr lang="en-GB" sz="1000">
                          <a:latin typeface="Times New Roman"/>
                          <a:ea typeface="Times New Roman"/>
                          <a:cs typeface="Times New Roman"/>
                          <a:sym typeface="Times New Roman"/>
                        </a:rPr>
                        <a:t>predict_on_test2 &lt;- predict(glm_model, newdata = af_test_data )</a:t>
                      </a:r>
                      <a:endParaRPr sz="1000">
                        <a:latin typeface="Times New Roman"/>
                        <a:ea typeface="Times New Roman"/>
                        <a:cs typeface="Times New Roman"/>
                        <a:sym typeface="Times New Roman"/>
                      </a:endParaRPr>
                    </a:p>
                    <a:p>
                      <a:pPr indent="0" lvl="0" marL="0" rtl="0" algn="l">
                        <a:spcBef>
                          <a:spcPts val="0"/>
                        </a:spcBef>
                        <a:spcAft>
                          <a:spcPts val="0"/>
                        </a:spcAft>
                        <a:buNone/>
                      </a:pPr>
                      <a:r>
                        <a:rPr lang="en-GB" sz="1000">
                          <a:latin typeface="Times New Roman"/>
                          <a:ea typeface="Times New Roman"/>
                          <a:cs typeface="Times New Roman"/>
                          <a:sym typeface="Times New Roman"/>
                        </a:rPr>
                        <a:t>predict_on_test2</a:t>
                      </a:r>
                      <a:endParaRPr sz="10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19"/>
          <p:cNvSpPr txBox="1"/>
          <p:nvPr>
            <p:ph type="title"/>
          </p:nvPr>
        </p:nvSpPr>
        <p:spPr>
          <a:xfrm>
            <a:off x="727650" y="5487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Abstract	</a:t>
            </a:r>
            <a:endParaRPr sz="2400"/>
          </a:p>
        </p:txBody>
      </p:sp>
      <p:sp>
        <p:nvSpPr>
          <p:cNvPr id="184" name="Google Shape;184;p19"/>
          <p:cNvSpPr txBox="1"/>
          <p:nvPr>
            <p:ph idx="1" type="body"/>
          </p:nvPr>
        </p:nvSpPr>
        <p:spPr>
          <a:xfrm>
            <a:off x="828850" y="1258600"/>
            <a:ext cx="7122900" cy="24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The generalized linear regression is a flexible generalization of ordinary linear regression that allows for response variables that have error distribution models other than a normal distribution. And the unknown parameters are typically estimated with maximum likelihood.  Lasso regression which is the generalized linear regression via penalty item can avoid the overfitting issue and help in selecting variables.  Lasso regression uses shrinkage, where data values are shrunk towards a central point.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I'm going to demonstrate how generalized linear regression and generalized Lasso regression </a:t>
            </a:r>
            <a:r>
              <a:rPr lang="en-GB" sz="1400">
                <a:solidFill>
                  <a:srgbClr val="000000"/>
                </a:solidFill>
                <a:latin typeface="Times New Roman"/>
                <a:ea typeface="Times New Roman"/>
                <a:cs typeface="Times New Roman"/>
                <a:sym typeface="Times New Roman"/>
              </a:rPr>
              <a:t>perform</a:t>
            </a:r>
            <a:r>
              <a:rPr lang="en-GB" sz="1400">
                <a:solidFill>
                  <a:srgbClr val="000000"/>
                </a:solidFill>
                <a:latin typeface="Times New Roman"/>
                <a:ea typeface="Times New Roman"/>
                <a:cs typeface="Times New Roman"/>
                <a:sym typeface="Times New Roman"/>
              </a:rPr>
              <a:t> in big mart sales prediction.</a:t>
            </a:r>
            <a:endParaRPr sz="1400"/>
          </a:p>
        </p:txBody>
      </p:sp>
      <p:pic>
        <p:nvPicPr>
          <p:cNvPr descr="shutterstock_429987889_edited.jpg" id="185" name="Google Shape;185;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37"/>
          <p:cNvSpPr txBox="1"/>
          <p:nvPr>
            <p:ph type="ctrTitle"/>
          </p:nvPr>
        </p:nvSpPr>
        <p:spPr>
          <a:xfrm>
            <a:off x="729450" y="1322450"/>
            <a:ext cx="7688100" cy="105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600">
                <a:solidFill>
                  <a:srgbClr val="000000"/>
                </a:solidFill>
              </a:rPr>
              <a:t>Future Work</a:t>
            </a:r>
            <a:endParaRPr b="0" sz="2600">
              <a:solidFill>
                <a:srgbClr val="000000"/>
              </a:solidFill>
            </a:endParaRPr>
          </a:p>
          <a:p>
            <a:pPr indent="0" lvl="0" marL="0" rtl="0" algn="l">
              <a:lnSpc>
                <a:spcPct val="115000"/>
              </a:lnSpc>
              <a:spcBef>
                <a:spcPts val="0"/>
              </a:spcBef>
              <a:spcAft>
                <a:spcPts val="0"/>
              </a:spcAft>
              <a:buNone/>
            </a:pPr>
            <a:r>
              <a:rPr b="0" lang="en-GB" sz="1800">
                <a:solidFill>
                  <a:srgbClr val="000000"/>
                </a:solidFill>
                <a:latin typeface="Times New Roman"/>
                <a:ea typeface="Times New Roman"/>
                <a:cs typeface="Times New Roman"/>
                <a:sym typeface="Times New Roman"/>
              </a:rPr>
              <a:t>Outliers: more sophisticated way </a:t>
            </a:r>
            <a:endParaRPr b="0" sz="18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0" lang="en-GB" sz="1800">
                <a:solidFill>
                  <a:srgbClr val="000000"/>
                </a:solidFill>
                <a:latin typeface="Times New Roman"/>
                <a:ea typeface="Times New Roman"/>
                <a:cs typeface="Times New Roman"/>
                <a:sym typeface="Times New Roman"/>
              </a:rPr>
              <a:t>Variable selection: further simplify the model</a:t>
            </a:r>
            <a:endParaRPr b="0" sz="18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3000">
                <a:solidFill>
                  <a:srgbClr val="000000"/>
                </a:solidFill>
              </a:rPr>
              <a:t>                                </a:t>
            </a:r>
            <a:endParaRPr sz="3000">
              <a:solidFill>
                <a:srgbClr val="000000"/>
              </a:solidFill>
            </a:endParaRPr>
          </a:p>
          <a:p>
            <a:pPr indent="0" lvl="0" marL="0" rtl="0" algn="l">
              <a:spcBef>
                <a:spcPts val="0"/>
              </a:spcBef>
              <a:spcAft>
                <a:spcPts val="0"/>
              </a:spcAft>
              <a:buNone/>
            </a:pPr>
            <a:r>
              <a:rPr lang="en-GB" sz="3000">
                <a:solidFill>
                  <a:srgbClr val="000000"/>
                </a:solidFill>
              </a:rPr>
              <a:t>                           </a:t>
            </a:r>
            <a:r>
              <a:rPr lang="en-GB" sz="3000">
                <a:solidFill>
                  <a:srgbClr val="000000"/>
                </a:solidFill>
              </a:rPr>
              <a:t>Thank you!</a:t>
            </a:r>
            <a:endParaRPr sz="3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Materials and Methodology</a:t>
            </a:r>
            <a:endParaRPr sz="2400"/>
          </a:p>
        </p:txBody>
      </p:sp>
      <p:sp>
        <p:nvSpPr>
          <p:cNvPr id="191" name="Google Shape;191;p20"/>
          <p:cNvSpPr txBox="1"/>
          <p:nvPr>
            <p:ph idx="1" type="body"/>
          </p:nvPr>
        </p:nvSpPr>
        <p:spPr>
          <a:xfrm>
            <a:off x="841350" y="1853850"/>
            <a:ext cx="5594400" cy="27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For this research project, R is the programming </a:t>
            </a:r>
            <a:r>
              <a:rPr lang="en-GB" sz="1400">
                <a:solidFill>
                  <a:srgbClr val="000000"/>
                </a:solidFill>
                <a:latin typeface="Times New Roman"/>
                <a:ea typeface="Times New Roman"/>
                <a:cs typeface="Times New Roman"/>
                <a:sym typeface="Times New Roman"/>
              </a:rPr>
              <a:t>language</a:t>
            </a:r>
            <a:r>
              <a:rPr lang="en-GB" sz="1400">
                <a:solidFill>
                  <a:srgbClr val="000000"/>
                </a:solidFill>
                <a:latin typeface="Times New Roman"/>
                <a:ea typeface="Times New Roman"/>
                <a:cs typeface="Times New Roman"/>
                <a:sym typeface="Times New Roman"/>
              </a:rPr>
              <a:t> that has been used. In the coding it is data analysis libraries that makes the coding efficient.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Outliers</a:t>
            </a:r>
            <a:r>
              <a:rPr lang="en-GB" sz="1400">
                <a:solidFill>
                  <a:srgbClr val="000000"/>
                </a:solidFill>
                <a:latin typeface="Times New Roman"/>
                <a:ea typeface="Times New Roman"/>
                <a:cs typeface="Times New Roman"/>
                <a:sym typeface="Times New Roman"/>
              </a:rPr>
              <a:t>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Stats</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Caret</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Extremevalues</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Corrplot</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MASS</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CaretEnsemble</a:t>
            </a:r>
            <a:endParaRPr sz="14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r>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Data Overview</a:t>
            </a:r>
            <a:endParaRPr sz="2400"/>
          </a:p>
        </p:txBody>
      </p:sp>
      <p:sp>
        <p:nvSpPr>
          <p:cNvPr id="197" name="Google Shape;197;p21"/>
          <p:cNvSpPr txBox="1"/>
          <p:nvPr>
            <p:ph idx="1" type="body"/>
          </p:nvPr>
        </p:nvSpPr>
        <p:spPr>
          <a:xfrm>
            <a:off x="813400" y="1853850"/>
            <a:ext cx="6566400" cy="27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000000"/>
                </a:solidFill>
                <a:highlight>
                  <a:schemeClr val="lt1"/>
                </a:highlight>
                <a:latin typeface="Times New Roman"/>
                <a:ea typeface="Times New Roman"/>
                <a:cs typeface="Times New Roman"/>
                <a:sym typeface="Times New Roman"/>
              </a:rPr>
              <a:t>The data contains  2013 sales data for 1559 products across 10 stores in different cities. Also, certain attributes of each product and store have been defined. The goal is to build a predictive model and find out the sales of each product at a particular store.</a:t>
            </a:r>
            <a:endParaRPr sz="1400">
              <a:solidFill>
                <a:srgbClr val="000000"/>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highlight>
                <a:schemeClr val="lt1"/>
              </a:highlight>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highlight>
                  <a:schemeClr val="lt1"/>
                </a:highlight>
                <a:latin typeface="Times New Roman"/>
                <a:ea typeface="Times New Roman"/>
                <a:cs typeface="Times New Roman"/>
                <a:sym typeface="Times New Roman"/>
              </a:rPr>
              <a:t>There are total 14204 data observations  and I randomly separated the dataset into training data (8523) and testing data(5681).</a:t>
            </a:r>
            <a:endParaRPr sz="1400">
              <a:solidFill>
                <a:srgbClr val="000000"/>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561700" y="2224100"/>
            <a:ext cx="5203200" cy="113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Data Cleaning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3"/>
          <p:cNvSpPr txBox="1"/>
          <p:nvPr>
            <p:ph type="title"/>
          </p:nvPr>
        </p:nvSpPr>
        <p:spPr>
          <a:xfrm>
            <a:off x="646900" y="1234800"/>
            <a:ext cx="3893400" cy="69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Missing Data</a:t>
            </a:r>
            <a:endParaRPr/>
          </a:p>
          <a:p>
            <a:pPr indent="0" lvl="0" marL="0" rtl="0" algn="l">
              <a:spcBef>
                <a:spcPts val="0"/>
              </a:spcBef>
              <a:spcAft>
                <a:spcPts val="0"/>
              </a:spcAft>
              <a:buNone/>
            </a:pPr>
            <a:r>
              <a:t/>
            </a:r>
            <a:endParaRPr b="0"/>
          </a:p>
        </p:txBody>
      </p:sp>
      <p:sp>
        <p:nvSpPr>
          <p:cNvPr id="208" name="Google Shape;208;p23"/>
          <p:cNvSpPr txBox="1"/>
          <p:nvPr>
            <p:ph idx="1" type="body"/>
          </p:nvPr>
        </p:nvSpPr>
        <p:spPr>
          <a:xfrm>
            <a:off x="646900" y="1788650"/>
            <a:ext cx="7336200" cy="221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rgbClr val="000000"/>
                </a:solidFill>
                <a:latin typeface="Times New Roman"/>
                <a:ea typeface="Times New Roman"/>
                <a:cs typeface="Times New Roman"/>
                <a:sym typeface="Times New Roman"/>
              </a:rPr>
              <a:t>Item Weight </a:t>
            </a:r>
            <a:r>
              <a:rPr b="1" lang="en-GB" sz="1400">
                <a:solidFill>
                  <a:srgbClr val="000000"/>
                </a:solidFill>
                <a:latin typeface="Times New Roman"/>
                <a:ea typeface="Times New Roman"/>
                <a:cs typeface="Times New Roman"/>
                <a:sym typeface="Times New Roman"/>
              </a:rPr>
              <a:t>category</a:t>
            </a:r>
            <a:endParaRPr b="1"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Find the missing weight from another store for the specific product.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The second solution is there is only one record for some products, so we can use the average weight from the whole column to impute the missing values.</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b="1" lang="en-GB" sz="1400">
                <a:solidFill>
                  <a:srgbClr val="000000"/>
                </a:solidFill>
                <a:latin typeface="Times New Roman"/>
                <a:ea typeface="Times New Roman"/>
                <a:cs typeface="Times New Roman"/>
                <a:sym typeface="Times New Roman"/>
              </a:rPr>
              <a:t>Outlet Size</a:t>
            </a:r>
            <a:endParaRPr b="1"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Use  mode which is “Medium” and replaced the empty value by mode</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b="1" lang="en-GB" sz="1400">
                <a:solidFill>
                  <a:srgbClr val="000000"/>
                </a:solidFill>
                <a:latin typeface="Times New Roman"/>
                <a:ea typeface="Times New Roman"/>
                <a:cs typeface="Times New Roman"/>
                <a:sym typeface="Times New Roman"/>
              </a:rPr>
              <a:t>I</a:t>
            </a:r>
            <a:r>
              <a:rPr b="1" lang="en-GB" sz="1400">
                <a:solidFill>
                  <a:srgbClr val="000000"/>
                </a:solidFill>
                <a:latin typeface="Times New Roman"/>
                <a:ea typeface="Times New Roman"/>
                <a:cs typeface="Times New Roman"/>
                <a:sym typeface="Times New Roman"/>
              </a:rPr>
              <a:t>tem visibility</a:t>
            </a:r>
            <a:endParaRPr b="1"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Use </a:t>
            </a:r>
            <a:r>
              <a:rPr lang="en-GB" sz="1400">
                <a:solidFill>
                  <a:srgbClr val="000000"/>
                </a:solidFill>
                <a:latin typeface="Times New Roman"/>
                <a:ea typeface="Times New Roman"/>
                <a:cs typeface="Times New Roman"/>
                <a:sym typeface="Times New Roman"/>
              </a:rPr>
              <a:t>average item visibility from the same kind of product to replace the zero values</a:t>
            </a:r>
            <a:endParaRPr sz="140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4"/>
          <p:cNvSpPr txBox="1"/>
          <p:nvPr>
            <p:ph type="title"/>
          </p:nvPr>
        </p:nvSpPr>
        <p:spPr>
          <a:xfrm>
            <a:off x="730725" y="1109000"/>
            <a:ext cx="3893400" cy="732900"/>
          </a:xfrm>
          <a:prstGeom prst="rect">
            <a:avLst/>
          </a:prstGeom>
        </p:spPr>
        <p:txBody>
          <a:bodyPr anchorCtr="0" anchor="t" bIns="91425" lIns="91425" spcFirstLastPara="1" rIns="91425" wrap="square" tIns="91425">
            <a:noAutofit/>
          </a:bodyPr>
          <a:lstStyle/>
          <a:p>
            <a:pPr indent="-228600" lvl="0" marL="171450" rtl="0" algn="l">
              <a:spcBef>
                <a:spcPts val="600"/>
              </a:spcBef>
              <a:spcAft>
                <a:spcPts val="600"/>
              </a:spcAft>
              <a:buNone/>
            </a:pPr>
            <a:r>
              <a:rPr lang="en-GB">
                <a:solidFill>
                  <a:srgbClr val="000000"/>
                </a:solidFill>
              </a:rPr>
              <a:t>Data correction</a:t>
            </a:r>
            <a:endParaRPr b="0"/>
          </a:p>
        </p:txBody>
      </p:sp>
      <p:sp>
        <p:nvSpPr>
          <p:cNvPr id="214" name="Google Shape;214;p24"/>
          <p:cNvSpPr txBox="1"/>
          <p:nvPr>
            <p:ph idx="1" type="body"/>
          </p:nvPr>
        </p:nvSpPr>
        <p:spPr>
          <a:xfrm>
            <a:off x="730725" y="1841900"/>
            <a:ext cx="6152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rgbClr val="000000"/>
                </a:solidFill>
                <a:latin typeface="Times New Roman"/>
                <a:ea typeface="Times New Roman"/>
                <a:cs typeface="Times New Roman"/>
                <a:sym typeface="Times New Roman"/>
              </a:rPr>
              <a:t>Item Fat Content Section</a:t>
            </a:r>
            <a:endParaRPr b="1"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Find typos that marked “Low Fat” as “LF” and “low fat”; and marked “Regular” as “reg”.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Find “LF/low fat”and “reg” and replace them with “Low Fat” and “Regular”.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GB" sz="1400">
                <a:solidFill>
                  <a:srgbClr val="000000"/>
                </a:solidFill>
                <a:latin typeface="Times New Roman"/>
                <a:ea typeface="Times New Roman"/>
                <a:cs typeface="Times New Roman"/>
                <a:sym typeface="Times New Roman"/>
              </a:rPr>
              <a:t>Replace the item fact content for item type “Health and Hygiene,Household, and Others“ with “NA” since they are not food and drink.</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In order to avoid overfitting issue, we can combine the item type into “Food”, “Drink”, and “Non-Consumable” these three categories.</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1600"/>
              </a:spcAft>
              <a:buNone/>
            </a:pPr>
            <a:r>
              <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25"/>
          <p:cNvSpPr txBox="1"/>
          <p:nvPr>
            <p:ph type="title"/>
          </p:nvPr>
        </p:nvSpPr>
        <p:spPr>
          <a:xfrm>
            <a:off x="624175" y="1318650"/>
            <a:ext cx="4295700" cy="5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Data Transformation</a:t>
            </a:r>
            <a:endParaRPr/>
          </a:p>
        </p:txBody>
      </p:sp>
      <p:sp>
        <p:nvSpPr>
          <p:cNvPr id="220" name="Google Shape;220;p25"/>
          <p:cNvSpPr txBox="1"/>
          <p:nvPr>
            <p:ph idx="1" type="body"/>
          </p:nvPr>
        </p:nvSpPr>
        <p:spPr>
          <a:xfrm>
            <a:off x="624175" y="1880850"/>
            <a:ext cx="6378300" cy="92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rgbClr val="000000"/>
                </a:solidFill>
                <a:latin typeface="Times New Roman"/>
                <a:ea typeface="Times New Roman"/>
                <a:cs typeface="Times New Roman"/>
                <a:sym typeface="Times New Roman"/>
              </a:rPr>
              <a:t>E</a:t>
            </a:r>
            <a:r>
              <a:rPr b="1" lang="en-GB" sz="1400">
                <a:solidFill>
                  <a:srgbClr val="000000"/>
                </a:solidFill>
                <a:latin typeface="Times New Roman"/>
                <a:ea typeface="Times New Roman"/>
                <a:cs typeface="Times New Roman"/>
                <a:sym typeface="Times New Roman"/>
              </a:rPr>
              <a:t>stablishment Year</a:t>
            </a:r>
            <a:endParaRPr b="1"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We can use the year operation instead of establishment year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GB" sz="1400">
                <a:solidFill>
                  <a:srgbClr val="000000"/>
                </a:solidFill>
                <a:latin typeface="Times New Roman"/>
                <a:ea typeface="Times New Roman"/>
                <a:cs typeface="Times New Roman"/>
                <a:sym typeface="Times New Roman"/>
              </a:rPr>
              <a:t>Formula:  2013 -Outlet_Establishment_Year</a:t>
            </a:r>
            <a:endParaRPr sz="1100"/>
          </a:p>
        </p:txBody>
      </p:sp>
      <p:pic>
        <p:nvPicPr>
          <p:cNvPr id="221" name="Google Shape;221;p25"/>
          <p:cNvPicPr preferRelativeResize="0"/>
          <p:nvPr/>
        </p:nvPicPr>
        <p:blipFill>
          <a:blip r:embed="rId3">
            <a:alphaModFix/>
          </a:blip>
          <a:stretch>
            <a:fillRect/>
          </a:stretch>
        </p:blipFill>
        <p:spPr>
          <a:xfrm>
            <a:off x="7224225" y="744600"/>
            <a:ext cx="1371600" cy="3933825"/>
          </a:xfrm>
          <a:prstGeom prst="rect">
            <a:avLst/>
          </a:prstGeom>
          <a:noFill/>
          <a:ln>
            <a:noFill/>
          </a:ln>
        </p:spPr>
      </p:pic>
      <p:pic>
        <p:nvPicPr>
          <p:cNvPr id="222" name="Google Shape;222;p25"/>
          <p:cNvPicPr preferRelativeResize="0"/>
          <p:nvPr/>
        </p:nvPicPr>
        <p:blipFill>
          <a:blip r:embed="rId4">
            <a:alphaModFix/>
          </a:blip>
          <a:stretch>
            <a:fillRect/>
          </a:stretch>
        </p:blipFill>
        <p:spPr>
          <a:xfrm>
            <a:off x="5358187" y="744600"/>
            <a:ext cx="1408713" cy="3952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26"/>
          <p:cNvSpPr txBox="1"/>
          <p:nvPr>
            <p:ph type="title"/>
          </p:nvPr>
        </p:nvSpPr>
        <p:spPr>
          <a:xfrm>
            <a:off x="575675" y="202842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Outlier</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